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0" r:id="rId2"/>
    <p:sldId id="256" r:id="rId3"/>
    <p:sldId id="284" r:id="rId4"/>
    <p:sldId id="257" r:id="rId5"/>
    <p:sldId id="261" r:id="rId6"/>
    <p:sldId id="258" r:id="rId7"/>
    <p:sldId id="285" r:id="rId8"/>
    <p:sldId id="262" r:id="rId9"/>
    <p:sldId id="259" r:id="rId10"/>
    <p:sldId id="263" r:id="rId11"/>
    <p:sldId id="267" r:id="rId12"/>
    <p:sldId id="265" r:id="rId13"/>
    <p:sldId id="283" r:id="rId14"/>
    <p:sldId id="280" r:id="rId15"/>
    <p:sldId id="282" r:id="rId16"/>
    <p:sldId id="281" r:id="rId17"/>
    <p:sldId id="290" r:id="rId18"/>
    <p:sldId id="289" r:id="rId19"/>
    <p:sldId id="264" r:id="rId20"/>
    <p:sldId id="274" r:id="rId21"/>
    <p:sldId id="278" r:id="rId22"/>
    <p:sldId id="277" r:id="rId23"/>
    <p:sldId id="275" r:id="rId24"/>
    <p:sldId id="276" r:id="rId25"/>
    <p:sldId id="279" r:id="rId26"/>
    <p:sldId id="286" r:id="rId27"/>
    <p:sldId id="266" r:id="rId28"/>
    <p:sldId id="268" r:id="rId29"/>
    <p:sldId id="269" r:id="rId30"/>
    <p:sldId id="287" r:id="rId31"/>
    <p:sldId id="270" r:id="rId32"/>
    <p:sldId id="271" r:id="rId33"/>
    <p:sldId id="288" r:id="rId34"/>
    <p:sldId id="272" r:id="rId35"/>
    <p:sldId id="291" r:id="rId36"/>
    <p:sldId id="273" r:id="rId3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1BA1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4"/>
    <p:restoredTop sz="94685"/>
  </p:normalViewPr>
  <p:slideViewPr>
    <p:cSldViewPr snapToGrid="0" snapToObjects="1">
      <p:cViewPr>
        <p:scale>
          <a:sx n="91" d="100"/>
          <a:sy n="91" d="100"/>
        </p:scale>
        <p:origin x="4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00B90-E4B4-F343-812C-9B1999C83E3A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83567-FE76-2745-AF54-8BEBB7A12C9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938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83567-FE76-2745-AF54-8BEBB7A12C9F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328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714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242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895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724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882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137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371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624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40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647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498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494F2-4CF2-B84C-B92E-0A5B6D87D282}" type="datetimeFigureOut">
              <a:rPr lang="es-ES_tradnl" smtClean="0"/>
              <a:t>7/5/17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3EC70-4203-324C-8FB0-A9F03C08E84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986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-1192924" y="1156052"/>
            <a:ext cx="133849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      </a:t>
            </a:r>
            <a:r>
              <a:rPr lang="es-ES_tradnl" sz="4800" dirty="0" smtClean="0">
                <a:latin typeface="Gill Sans Ultra Bold" charset="0"/>
                <a:ea typeface="Gill Sans Ultra Bold" charset="0"/>
                <a:cs typeface="Gill Sans Ultra Bold" charset="0"/>
              </a:rPr>
              <a:t>IMPLEMENTACI</a:t>
            </a:r>
            <a:r>
              <a:rPr lang="es-ES" sz="4800" dirty="0" smtClean="0">
                <a:latin typeface="Gill Sans Ultra Bold" charset="0"/>
                <a:ea typeface="Gill Sans Ultra Bold" charset="0"/>
                <a:cs typeface="Gill Sans Ultra Bold" charset="0"/>
              </a:rPr>
              <a:t>ÓN </a:t>
            </a:r>
          </a:p>
          <a:p>
            <a:r>
              <a:rPr lang="es-ES" sz="4800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              DE   LAS </a:t>
            </a:r>
          </a:p>
          <a:p>
            <a:r>
              <a:rPr lang="es-ES" sz="4800" dirty="0" smtClean="0">
                <a:latin typeface="Gill Sans Ultra Bold" charset="0"/>
                <a:ea typeface="Gill Sans Ultra Bold" charset="0"/>
                <a:cs typeface="Gill Sans Ultra Bold" charset="0"/>
              </a:rPr>
              <a:t>          TECNOLOGÍAS</a:t>
            </a:r>
          </a:p>
          <a:p>
            <a:r>
              <a:rPr lang="es-ES" sz="4800" dirty="0" smtClean="0">
                <a:latin typeface="Gill Sans Ultra Bold" charset="0"/>
                <a:ea typeface="Gill Sans Ultra Bold" charset="0"/>
                <a:cs typeface="Gill Sans Ultra Bold" charset="0"/>
              </a:rPr>
              <a:t>          </a:t>
            </a:r>
            <a:r>
              <a:rPr lang="es-ES" sz="4800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NETSPARKER</a:t>
            </a:r>
          </a:p>
          <a:p>
            <a:r>
              <a:rPr lang="es-ES" sz="4800" dirty="0" smtClean="0">
                <a:latin typeface="Gill Sans Ultra Bold" charset="0"/>
                <a:ea typeface="Gill Sans Ultra Bold" charset="0"/>
                <a:cs typeface="Gill Sans Ultra Bold" charset="0"/>
              </a:rPr>
              <a:t>                     Y</a:t>
            </a:r>
          </a:p>
          <a:p>
            <a:r>
              <a:rPr lang="es-ES" sz="4800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               NMAP</a:t>
            </a:r>
          </a:p>
          <a:p>
            <a:r>
              <a:rPr lang="es-ES" sz="4800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         </a:t>
            </a:r>
            <a:endParaRPr lang="es-ES_tradnl" sz="4800" dirty="0">
              <a:solidFill>
                <a:schemeClr val="bg1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083038" y="5446209"/>
            <a:ext cx="310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JONATAN VIÑUELAS</a:t>
            </a:r>
            <a:endParaRPr lang="es-ES_tradnl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83039" y="5865033"/>
            <a:ext cx="310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ANA OLMEDA</a:t>
            </a:r>
            <a:endParaRPr lang="es-ES_tradnl" dirty="0"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9083039" y="6283857"/>
            <a:ext cx="310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MIGUEL DOMINGO</a:t>
            </a:r>
            <a:endParaRPr lang="es-ES_tradnl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807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09489" y="390771"/>
            <a:ext cx="1207008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6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Proyecto </a:t>
            </a:r>
            <a:r>
              <a:rPr lang="es-ES" sz="96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 implementación con NETSPARKER</a:t>
            </a:r>
            <a:endParaRPr lang="es-ES_tradnl" sz="96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7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>
            <a:spLocks noGrp="1"/>
          </p:cNvSpPr>
          <p:nvPr>
            <p:ph type="title"/>
          </p:nvPr>
        </p:nvSpPr>
        <p:spPr>
          <a:xfrm>
            <a:off x="145763" y="-86041"/>
            <a:ext cx="8229600" cy="1143000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4.1 Descarga </a:t>
            </a:r>
            <a:r>
              <a:rPr lang="es-ES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e Instalación</a:t>
            </a:r>
          </a:p>
        </p:txBody>
      </p:sp>
      <p:pic>
        <p:nvPicPr>
          <p:cNvPr id="3" name="Imagen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5763" y="867475"/>
            <a:ext cx="5676900" cy="1581150"/>
          </a:xfrm>
          <a:prstGeom prst="rect">
            <a:avLst/>
          </a:prstGeom>
          <a:noFill/>
        </p:spPr>
      </p:pic>
      <p:pic>
        <p:nvPicPr>
          <p:cNvPr id="4" name="Imagen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7039" y="2887749"/>
            <a:ext cx="3078076" cy="3477394"/>
          </a:xfrm>
          <a:prstGeom prst="rect">
            <a:avLst/>
          </a:prstGeom>
          <a:noFill/>
        </p:spPr>
      </p:pic>
      <p:pic>
        <p:nvPicPr>
          <p:cNvPr id="5" name="Imagen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60025" y="1293133"/>
            <a:ext cx="2520280" cy="1957120"/>
          </a:xfrm>
          <a:prstGeom prst="rect">
            <a:avLst/>
          </a:prstGeom>
          <a:noFill/>
        </p:spPr>
      </p:pic>
      <p:pic>
        <p:nvPicPr>
          <p:cNvPr id="6" name="5 Image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359" y="1293133"/>
            <a:ext cx="2520280" cy="195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6 Imagen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24" y="3993842"/>
            <a:ext cx="2524667" cy="1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7 Imagen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400" y="3995915"/>
            <a:ext cx="2538745" cy="196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8 Imagen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954" y="4000062"/>
            <a:ext cx="2533381" cy="195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23" y="2782391"/>
            <a:ext cx="928468" cy="9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>
            <a:spLocks noGrp="1"/>
          </p:cNvSpPr>
          <p:nvPr>
            <p:ph type="title"/>
          </p:nvPr>
        </p:nvSpPr>
        <p:spPr>
          <a:xfrm>
            <a:off x="515355" y="0"/>
            <a:ext cx="8229600" cy="1143000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4.2 Diseño</a:t>
            </a:r>
            <a:endParaRPr lang="es-ES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3" name="3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76" y="980016"/>
            <a:ext cx="9697791" cy="557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68" y="210879"/>
            <a:ext cx="2389749" cy="72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>
            <a:spLocks noGrp="1"/>
          </p:cNvSpPr>
          <p:nvPr>
            <p:ph type="title"/>
          </p:nvPr>
        </p:nvSpPr>
        <p:spPr>
          <a:xfrm>
            <a:off x="186930" y="78814"/>
            <a:ext cx="8229600" cy="1143000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4.2 Diseño</a:t>
            </a:r>
            <a:endParaRPr lang="es-ES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3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77" y="1221814"/>
            <a:ext cx="2688590" cy="54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6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77" y="2066377"/>
            <a:ext cx="3178810" cy="2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5 Imagen" descr="C:\Users\Jonatan\Downloads\WhatsApp Image 2017-05-01 at 20.14.41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29" y="2688885"/>
            <a:ext cx="4722695" cy="37681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>
            <a:off x="5684529" y="41948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4.3 Preparación </a:t>
            </a:r>
            <a:r>
              <a:rPr lang="es-ES_tradnl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la Ejecución</a:t>
            </a:r>
          </a:p>
        </p:txBody>
      </p:sp>
      <p:pic>
        <p:nvPicPr>
          <p:cNvPr id="7" name="3 Imagen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30" y="1280040"/>
            <a:ext cx="30861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4 Image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355" y="4082081"/>
            <a:ext cx="52768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98" y="1133290"/>
            <a:ext cx="2389749" cy="72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37280" y="34914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4.3 Preparación </a:t>
            </a:r>
            <a:r>
              <a:rPr lang="es-ES_tradnl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la Ejecución</a:t>
            </a:r>
          </a:p>
        </p:txBody>
      </p:sp>
      <p:pic>
        <p:nvPicPr>
          <p:cNvPr id="3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6" y="1016603"/>
            <a:ext cx="4390659" cy="376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6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03" y="1016602"/>
            <a:ext cx="4951309" cy="376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7 Image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581" y="4995768"/>
            <a:ext cx="4340733" cy="1672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181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37280" y="405413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4.3 Preparación </a:t>
            </a:r>
            <a:r>
              <a:rPr lang="es-ES_tradnl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la Ejecución</a:t>
            </a:r>
          </a:p>
        </p:txBody>
      </p:sp>
      <p:pic>
        <p:nvPicPr>
          <p:cNvPr id="3" name="7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5" y="1672358"/>
            <a:ext cx="4869583" cy="406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3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70" y="1672358"/>
            <a:ext cx="7033847" cy="4067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3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94757" y="388592"/>
            <a:ext cx="4520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4.4 Informes </a:t>
            </a:r>
            <a:r>
              <a:rPr lang="es-ES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Errores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4" name="3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57" y="1259322"/>
            <a:ext cx="527685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57" y="4221087"/>
            <a:ext cx="527685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5 Image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43" y="1779827"/>
            <a:ext cx="5821483" cy="433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499" y="511767"/>
            <a:ext cx="974969" cy="9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9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94757" y="388592"/>
            <a:ext cx="4520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4.4 Informes </a:t>
            </a:r>
            <a:r>
              <a:rPr lang="es-ES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Errores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5" name="3 Imagen" descr="C:\Users\Jonatan\Downloads\WhatsApp Image 2017-04-30 at 21.04.23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619507"/>
            <a:ext cx="4670503" cy="26373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4 CuadroTexto"/>
          <p:cNvSpPr txBox="1"/>
          <p:nvPr/>
        </p:nvSpPr>
        <p:spPr>
          <a:xfrm>
            <a:off x="682856" y="1050216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Crawled</a:t>
            </a:r>
            <a:r>
              <a:rPr lang="es-ES_tradnl" b="1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URL </a:t>
            </a:r>
            <a:r>
              <a:rPr lang="es-ES_tradnl" b="1" dirty="0" err="1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List</a:t>
            </a:r>
            <a:r>
              <a:rPr lang="es-ES_tradnl" b="1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(CSV)</a:t>
            </a:r>
            <a:endParaRPr lang="es-ES_tradnl" b="1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7" name="6 Imagen" descr="C:\Users\Jonatan\Downloads\WhatsApp Image 2017-04-30 at 21.01.27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85" y="1362834"/>
            <a:ext cx="4404777" cy="28939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7 CuadroTexto"/>
          <p:cNvSpPr txBox="1"/>
          <p:nvPr/>
        </p:nvSpPr>
        <p:spPr>
          <a:xfrm>
            <a:off x="7412085" y="850883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Vulnerabilities</a:t>
            </a:r>
            <a:r>
              <a:rPr lang="es-ES_tradnl" b="1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URL </a:t>
            </a:r>
            <a:r>
              <a:rPr lang="es-ES_tradnl" b="1" dirty="0" err="1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List</a:t>
            </a:r>
            <a:r>
              <a:rPr lang="es-ES_tradnl" b="1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(CSV)</a:t>
            </a:r>
            <a:endParaRPr lang="es-ES_tradnl" b="1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9" name="8 Imagen" descr="C:\Users\Jonatan\Downloads\WhatsApp Image 2017-04-30 at 21.02.13.jpe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322" y="4776640"/>
            <a:ext cx="5970204" cy="18709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9 CuadroTexto"/>
          <p:cNvSpPr txBox="1"/>
          <p:nvPr/>
        </p:nvSpPr>
        <p:spPr>
          <a:xfrm>
            <a:off x="4352201" y="4359406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Scanned</a:t>
            </a:r>
            <a:r>
              <a:rPr lang="es-ES_tradnl" b="1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URL </a:t>
            </a:r>
            <a:r>
              <a:rPr lang="es-ES_tradnl" b="1" dirty="0" err="1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List</a:t>
            </a:r>
            <a:r>
              <a:rPr lang="es-ES_tradnl" b="1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(CSV)</a:t>
            </a:r>
            <a:endParaRPr lang="es-ES_tradnl" b="1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73" y="2302326"/>
            <a:ext cx="974969" cy="9749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74" y="5102596"/>
            <a:ext cx="974969" cy="97496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05" y="5102595"/>
            <a:ext cx="974969" cy="9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03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94757" y="388592"/>
            <a:ext cx="4520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4.4 Informes </a:t>
            </a:r>
            <a:r>
              <a:rPr lang="es-ES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Errores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3" name="10 Imagen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5753" y="1420836"/>
            <a:ext cx="9805181" cy="461420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58" y="160577"/>
            <a:ext cx="974969" cy="9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68913" y="1067219"/>
            <a:ext cx="12643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Proyecto  de  implementación con  NMAP</a:t>
            </a:r>
            <a:endParaRPr lang="es-ES_tradnl" sz="96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75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087822" y="301191"/>
            <a:ext cx="3689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INDICE</a:t>
            </a:r>
            <a:endParaRPr lang="es-ES_tradnl" sz="4400" dirty="0">
              <a:solidFill>
                <a:schemeClr val="bg1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51795" y="1228171"/>
            <a:ext cx="1171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1.  Requisitos del prototipo a implementar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51795" y="2021429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2</a:t>
            </a:r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.  Criterios de comparación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en la </a:t>
            </a:r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implementación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51795" y="2814687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3.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Proyecto de  implementación con NETSPARKER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51794" y="3599404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</a:t>
            </a:r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Proyecto de  implementación con NMAP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51794" y="4344615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5.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Comparación de las dos implementaciones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51794" y="5089826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6</a:t>
            </a:r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Comparación de la implementación de las tecnologías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51794" y="5901366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7.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Conclusión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041" y="538836"/>
            <a:ext cx="1403571" cy="1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8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>
            <a:spLocks noGrp="1"/>
          </p:cNvSpPr>
          <p:nvPr>
            <p:ph type="title"/>
          </p:nvPr>
        </p:nvSpPr>
        <p:spPr>
          <a:xfrm>
            <a:off x="145763" y="-86041"/>
            <a:ext cx="8229600" cy="1143000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4.1 Descarga </a:t>
            </a:r>
            <a:r>
              <a:rPr lang="es-ES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e Instalación</a:t>
            </a:r>
          </a:p>
        </p:txBody>
      </p:sp>
      <p:pic>
        <p:nvPicPr>
          <p:cNvPr id="3" name="5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145763" y="897366"/>
            <a:ext cx="7416824" cy="2648689"/>
          </a:xfrm>
          <a:prstGeom prst="rect">
            <a:avLst/>
          </a:prstGeom>
        </p:spPr>
      </p:pic>
      <p:pic>
        <p:nvPicPr>
          <p:cNvPr id="4" name="6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7731403" y="485459"/>
            <a:ext cx="4337978" cy="3472502"/>
          </a:xfrm>
          <a:prstGeom prst="rect">
            <a:avLst/>
          </a:prstGeom>
        </p:spPr>
      </p:pic>
      <p:pic>
        <p:nvPicPr>
          <p:cNvPr id="5" name="6 Imagen"/>
          <p:cNvPicPr/>
          <p:nvPr/>
        </p:nvPicPr>
        <p:blipFill>
          <a:blip r:embed="rId5"/>
          <a:stretch>
            <a:fillRect/>
          </a:stretch>
        </p:blipFill>
        <p:spPr>
          <a:xfrm>
            <a:off x="1427734" y="3672665"/>
            <a:ext cx="4438495" cy="309962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124965" y="5222479"/>
            <a:ext cx="5144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Librer</a:t>
            </a:r>
            <a:r>
              <a:rPr lang="es-ES" sz="1400" dirty="0" err="1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ía</a:t>
            </a:r>
            <a:r>
              <a:rPr lang="es-ES" sz="1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de captura </a:t>
            </a:r>
            <a:r>
              <a:rPr lang="es-ES" sz="1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paquetes para </a:t>
            </a:r>
            <a:r>
              <a:rPr lang="es-ES" sz="1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Windows</a:t>
            </a:r>
            <a:endParaRPr lang="es-ES" sz="1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0" y="4758245"/>
            <a:ext cx="928468" cy="9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>
            <a:spLocks noGrp="1"/>
          </p:cNvSpPr>
          <p:nvPr>
            <p:ph type="title"/>
          </p:nvPr>
        </p:nvSpPr>
        <p:spPr>
          <a:xfrm>
            <a:off x="149595" y="324"/>
            <a:ext cx="8229600" cy="1143000"/>
          </a:xfrm>
        </p:spPr>
        <p:txBody>
          <a:bodyPr>
            <a:no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4.2 Diseño</a:t>
            </a:r>
            <a:endParaRPr lang="es-ES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3" name="5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149595" y="956603"/>
            <a:ext cx="5702563" cy="396971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007974" y="340991"/>
            <a:ext cx="5862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4.3 Preparación </a:t>
            </a:r>
            <a:r>
              <a:rPr lang="es-ES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la Ejecución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5" name="5 Image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6" y="956603"/>
            <a:ext cx="5991370" cy="234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6 Imagen" descr="C:\Users\Jonatan\Desktop\Sin título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974" y="3557019"/>
            <a:ext cx="6115834" cy="299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03" y="5422740"/>
            <a:ext cx="3047353" cy="91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94757" y="388592"/>
            <a:ext cx="4520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4.4 Informes </a:t>
            </a:r>
            <a:r>
              <a:rPr lang="es-ES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Errores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3" name="5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195888" y="951938"/>
            <a:ext cx="6218980" cy="3984277"/>
          </a:xfrm>
          <a:prstGeom prst="rect">
            <a:avLst/>
          </a:prstGeom>
        </p:spPr>
      </p:pic>
      <p:pic>
        <p:nvPicPr>
          <p:cNvPr id="4" name="7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67" y="5037896"/>
            <a:ext cx="5703021" cy="1602551"/>
          </a:xfrm>
          <a:prstGeom prst="rect">
            <a:avLst/>
          </a:prstGeom>
        </p:spPr>
      </p:pic>
      <p:pic>
        <p:nvPicPr>
          <p:cNvPr id="5" name="5 Imagen"/>
          <p:cNvPicPr/>
          <p:nvPr/>
        </p:nvPicPr>
        <p:blipFill>
          <a:blip r:embed="rId5"/>
          <a:stretch>
            <a:fillRect/>
          </a:stretch>
        </p:blipFill>
        <p:spPr>
          <a:xfrm>
            <a:off x="6583679" y="1927274"/>
            <a:ext cx="5447065" cy="44470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26" y="597484"/>
            <a:ext cx="974969" cy="9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94757" y="388592"/>
            <a:ext cx="4520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4.4 Informes </a:t>
            </a:r>
            <a:r>
              <a:rPr lang="es-ES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Errores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3" name="4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5" y="978380"/>
            <a:ext cx="4188862" cy="3931245"/>
          </a:xfrm>
          <a:prstGeom prst="rect">
            <a:avLst/>
          </a:prstGeom>
        </p:spPr>
      </p:pic>
      <p:pic>
        <p:nvPicPr>
          <p:cNvPr id="4" name="5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1629100" y="5037748"/>
            <a:ext cx="1852101" cy="1672318"/>
          </a:xfrm>
          <a:prstGeom prst="rect">
            <a:avLst/>
          </a:prstGeom>
        </p:spPr>
      </p:pic>
      <p:pic>
        <p:nvPicPr>
          <p:cNvPr id="5" name="5 Imagen"/>
          <p:cNvPicPr/>
          <p:nvPr/>
        </p:nvPicPr>
        <p:blipFill>
          <a:blip r:embed="rId5"/>
          <a:stretch>
            <a:fillRect/>
          </a:stretch>
        </p:blipFill>
        <p:spPr>
          <a:xfrm>
            <a:off x="6525246" y="978380"/>
            <a:ext cx="4896544" cy="1193752"/>
          </a:xfrm>
          <a:prstGeom prst="rect">
            <a:avLst/>
          </a:prstGeom>
        </p:spPr>
      </p:pic>
      <p:pic>
        <p:nvPicPr>
          <p:cNvPr id="6" name="6 Imagen"/>
          <p:cNvPicPr/>
          <p:nvPr/>
        </p:nvPicPr>
        <p:blipFill>
          <a:blip r:embed="rId6"/>
          <a:stretch>
            <a:fillRect/>
          </a:stretch>
        </p:blipFill>
        <p:spPr>
          <a:xfrm>
            <a:off x="6237214" y="2422303"/>
            <a:ext cx="5472608" cy="42877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26" y="978380"/>
            <a:ext cx="974969" cy="9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94757" y="388592"/>
            <a:ext cx="4520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4.4 Informes </a:t>
            </a:r>
            <a:r>
              <a:rPr lang="es-ES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Errores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3" name="4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175679" y="1209843"/>
            <a:ext cx="5407743" cy="3878346"/>
          </a:xfrm>
          <a:prstGeom prst="rect">
            <a:avLst/>
          </a:prstGeom>
        </p:spPr>
      </p:pic>
      <p:pic>
        <p:nvPicPr>
          <p:cNvPr id="6" name="6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5894586" y="586833"/>
            <a:ext cx="6048672" cy="3482588"/>
          </a:xfrm>
          <a:prstGeom prst="rect">
            <a:avLst/>
          </a:prstGeom>
        </p:spPr>
      </p:pic>
      <p:pic>
        <p:nvPicPr>
          <p:cNvPr id="7" name="7 Imagen"/>
          <p:cNvPicPr/>
          <p:nvPr/>
        </p:nvPicPr>
        <p:blipFill rotWithShape="1">
          <a:blip r:embed="rId5"/>
          <a:srcRect t="6417" b="25090"/>
          <a:stretch/>
        </p:blipFill>
        <p:spPr>
          <a:xfrm>
            <a:off x="5894586" y="3149016"/>
            <a:ext cx="6048672" cy="31449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65" y="5455769"/>
            <a:ext cx="974969" cy="9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94757" y="388592"/>
            <a:ext cx="4520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4.4 Informes </a:t>
            </a:r>
            <a:r>
              <a:rPr lang="es-ES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Errores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7" name="5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294757" y="1231599"/>
            <a:ext cx="9995663" cy="51269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267" y="3307612"/>
            <a:ext cx="974969" cy="9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2541" y="1221964"/>
            <a:ext cx="126439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Comparación </a:t>
            </a:r>
          </a:p>
          <a:p>
            <a:r>
              <a:rPr lang="es-ES" sz="88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 las implementaciones</a:t>
            </a:r>
            <a:endParaRPr lang="es-ES_tradnl" sz="88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37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04910" y="314723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5.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Comparación de las dos implementaciones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869940"/>
              </p:ext>
            </p:extLst>
          </p:nvPr>
        </p:nvGraphicFramePr>
        <p:xfrm>
          <a:off x="604910" y="1053640"/>
          <a:ext cx="10663312" cy="5502638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5036235"/>
                <a:gridCol w="5627077"/>
              </a:tblGrid>
              <a:tr h="4361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</a:t>
                      </a:r>
                      <a:endParaRPr lang="es-ES_tradnl" sz="18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EVALUACIÓN</a:t>
                      </a:r>
                      <a:endParaRPr lang="es-ES_tradnl" sz="18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07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1: Tiempo de ejecución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23,56 min.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6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2: Tipos de escaneo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Uno, en el que puedes elegir en que aspectos de seguridad quieres centrarte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3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3: Grado de detalle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Alto (la versión de prueba es menos detallada) Analiza errores de interfaz, bases de datos, funcionalidades de usuarios y seguridad</a:t>
                      </a:r>
                      <a:endParaRPr lang="es-ES_tradnl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4: Clasificación de errores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Si (leves, medios, graves)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5: Recomendaciones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Si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6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6: Profundidad del análisis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Elevada; error, impacto, recomendaciones, referencias externas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7: Horas empleadas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28 min. 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8: Facilidad de uso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Si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6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9: Preparación para la implementación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Configuración a través de interfaz (verificar, parámetros…)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10: Recopilación de información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No (intuitivo, en inglés)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6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11: Precio/año                       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Versión Prueba: 0$  Versión Estándar: 1.950$  Versión Profesional: 5.950$</a:t>
                      </a:r>
                      <a:endParaRPr lang="es-ES_tradnl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1660">
            <a:off x="1224454" y="2802399"/>
            <a:ext cx="9705575" cy="219908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400425" y="22637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19" y="205184"/>
            <a:ext cx="715784" cy="7157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603" y="205184"/>
            <a:ext cx="715784" cy="7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45585" y="490771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5.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Comparación de las dos implementaciones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27205"/>
              </p:ext>
            </p:extLst>
          </p:nvPr>
        </p:nvGraphicFramePr>
        <p:xfrm>
          <a:off x="745585" y="1491173"/>
          <a:ext cx="10494500" cy="46986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5247250"/>
                <a:gridCol w="5247250"/>
              </a:tblGrid>
              <a:tr h="4699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</a:t>
                      </a:r>
                      <a:endParaRPr lang="es-ES_tradnl" sz="18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EVALUACIÓN</a:t>
                      </a:r>
                      <a:endParaRPr lang="es-ES_tradnl" sz="18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6384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1: Tiempo de ejecución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Escaneo más intenso con todos los puertos TCP (+completo) = 5,13 min.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87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2: Tipos de escaneo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Hay muchos; el rápido, el regular, el intenso, el intenso con todos los puertos TCP, el intenso con uso del UDP, escaneo sin hacer ping, escaneo de solo hacer ping y otros rápidos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61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3: Grado de detalle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Dependerá del tipo de escaneo pero en  general esta enfocado a los puertos que usa, muestra IPS que va pasando la trama si queremos hacer un ping en su web, huella que dejamos, servicios y protocolos usados y sus certificaciones de </a:t>
                      </a:r>
                      <a:r>
                        <a:rPr lang="es-ES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respaldo …</a:t>
                      </a:r>
                      <a:endParaRPr lang="es-ES_tradnl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5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4: Clasificación de errores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No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5: Recomendaciones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No</a:t>
                      </a:r>
                      <a:endParaRPr lang="es-ES_tradnl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05238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8877">
            <a:off x="3451468" y="1640843"/>
            <a:ext cx="4749996" cy="47499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19" y="205184"/>
            <a:ext cx="1032838" cy="10328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957" y="205184"/>
            <a:ext cx="1032838" cy="10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44060" y="560406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5.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Comparación de las dos implementaciones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659649"/>
              </p:ext>
            </p:extLst>
          </p:nvPr>
        </p:nvGraphicFramePr>
        <p:xfrm>
          <a:off x="844060" y="1674057"/>
          <a:ext cx="10381960" cy="4515728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5300041"/>
                <a:gridCol w="5081919"/>
              </a:tblGrid>
              <a:tr h="4397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</a:t>
                      </a:r>
                      <a:endParaRPr lang="es-ES_tradnl" sz="18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EVALUACIÓN</a:t>
                      </a:r>
                      <a:endParaRPr lang="es-ES_tradnl" sz="18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135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6: Profundidad del análisis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Dependerá del tipo de escaneo elegido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5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7: Horas empleadas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4 horas y 5,13 min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5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8: Facilidad de uso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Si 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09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9: Preparación para la implementación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Con los comandos que vienen por defecto; pones dirección web, tipo de escaneo y escanear. Sino hay que introducir la línea de comando también.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07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10: Recopilación de información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Si (en cursos y tutoriales nombrados en anteriores trabajos, y en la web oficial para interpretar los resultados)</a:t>
                      </a:r>
                      <a:endParaRPr lang="es-ES_tradnl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5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11: Precio/año                        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Gratuita</a:t>
                      </a:r>
                      <a:endParaRPr lang="es-ES_tradnl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05238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7466">
            <a:off x="3575634" y="1883229"/>
            <a:ext cx="4665589" cy="46655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957" y="359932"/>
            <a:ext cx="1032838" cy="10328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19" y="345864"/>
            <a:ext cx="1032838" cy="10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5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71819" y="347296"/>
            <a:ext cx="1020956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Requisitos del prototipo a implementar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2244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98576" y="-126611"/>
            <a:ext cx="1264394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Comparación </a:t>
            </a:r>
            <a:endParaRPr lang="es-ES" sz="8800" dirty="0" smtClean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" sz="88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 la </a:t>
            </a:r>
            <a:r>
              <a:rPr lang="es-ES" sz="88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implementación </a:t>
            </a:r>
            <a:endParaRPr lang="es-ES" sz="8800" dirty="0" smtClean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" sz="88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 las </a:t>
            </a:r>
          </a:p>
          <a:p>
            <a:r>
              <a:rPr lang="es-ES" sz="88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tecnologías</a:t>
            </a:r>
            <a:endParaRPr lang="es-ES_tradnl" sz="88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007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0189" y="363081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6</a:t>
            </a:r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Comparación de la implementación de las tecnologías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graphicFrame>
        <p:nvGraphicFramePr>
          <p:cNvPr id="3" name="5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756891"/>
              </p:ext>
            </p:extLst>
          </p:nvPr>
        </p:nvGraphicFramePr>
        <p:xfrm>
          <a:off x="320189" y="1215739"/>
          <a:ext cx="11581081" cy="5221563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3070125"/>
                <a:gridCol w="1983545"/>
                <a:gridCol w="1266094"/>
                <a:gridCol w="5261317"/>
              </a:tblGrid>
              <a:tr h="4923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CRITERIOS</a:t>
                      </a:r>
                    </a:p>
                  </a:txBody>
                  <a:tcPr marL="60782" marR="607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1BA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NETSPARKER</a:t>
                      </a:r>
                    </a:p>
                  </a:txBody>
                  <a:tcPr marL="60782" marR="607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1BA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NMAP</a:t>
                      </a:r>
                      <a:endParaRPr lang="es-ES" sz="18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1BA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COMENTARIOS</a:t>
                      </a:r>
                      <a:endParaRPr lang="es-ES" sz="18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1BA1"/>
                    </a:solidFill>
                  </a:tcPr>
                </a:tc>
              </a:tr>
              <a:tr h="5611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1: Tiempo de ejecución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23,56 minutos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5,13 minutos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Netsparker a diferencia de Nmap clasifica y resalta los errores y advertencias.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36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2: Tipos de escaneo</a:t>
                      </a:r>
                      <a:endParaRPr lang="es-ES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1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10 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Nmap te da 10 variantes (por defecto) para analizar, calibrando la profundidad de la búsqueda.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67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3: Grado de detalle</a:t>
                      </a:r>
                      <a:endParaRPr lang="es-ES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Alto 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Medio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Nmap dependiendo de los comandos que introduzcas, dará menos o más información en sus informes de los análisis.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67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4: Clasificación de errores</a:t>
                      </a:r>
                      <a:endParaRPr lang="es-ES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Si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No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Netsparker clasifica los errores en 3 secciones siendo una gran ventaja frente a Nmap que el usuario debe interpretarlos.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67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5: Recomendaciones</a:t>
                      </a:r>
                      <a:endParaRPr lang="es-ES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Si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No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Netsparker a gran diferencia de Nmap, recomienda soluciones para subsanar todos los errores hallados.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167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6: Profundidad del análisis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Elevada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Personal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Nmap dependerá del comando introducido para saber la profundidad del análisis. Netsparker al tener solo una opción es bastante completa.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108" y="129457"/>
            <a:ext cx="907083" cy="8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0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0189" y="363081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6</a:t>
            </a:r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Comparación de la implementación de las tecnologías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108" y="129457"/>
            <a:ext cx="907083" cy="852658"/>
          </a:xfrm>
          <a:prstGeom prst="rect">
            <a:avLst/>
          </a:prstGeom>
        </p:spPr>
      </p:pic>
      <p:graphicFrame>
        <p:nvGraphicFramePr>
          <p:cNvPr id="4" name="5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207533"/>
              </p:ext>
            </p:extLst>
          </p:nvPr>
        </p:nvGraphicFramePr>
        <p:xfrm>
          <a:off x="320189" y="1139485"/>
          <a:ext cx="11581079" cy="5472329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3070125"/>
                <a:gridCol w="1983544"/>
                <a:gridCol w="1266093"/>
                <a:gridCol w="5261317"/>
              </a:tblGrid>
              <a:tr h="42830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CRITERIOS</a:t>
                      </a:r>
                    </a:p>
                  </a:txBody>
                  <a:tcPr marL="60782" marR="607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1BA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NETSPARKER</a:t>
                      </a:r>
                    </a:p>
                  </a:txBody>
                  <a:tcPr marL="60782" marR="607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1BA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NMAP</a:t>
                      </a:r>
                      <a:endParaRPr lang="es-ES" sz="18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1BA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COMENTARIOS</a:t>
                      </a:r>
                      <a:endParaRPr lang="es-ES" sz="18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1BA1"/>
                    </a:solidFill>
                  </a:tcPr>
                </a:tc>
              </a:tr>
              <a:tr h="93130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7: Horas empleadas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28 minutos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4 horas y 5,13 min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Gran diferencia, dado que Nmap necesita una configuración previa y dispone de varios comandos para ir probando y utilizando, ya que con cada uno se analizaban distintas funciones.</a:t>
                      </a:r>
                      <a:endParaRPr lang="es-ES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17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8: Facilidad de uso</a:t>
                      </a:r>
                      <a:endParaRPr lang="es-ES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Si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Si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Las dos herramientas no tienen ninguna dificultad para ejecutar un análisis general.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17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9: Preparación para la implementación</a:t>
                      </a:r>
                      <a:endParaRPr lang="es-ES" sz="140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Interfaz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Comandos e Interfaz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Nmap te da la posibilidad de realizar el escaneo por la interfaz de la herramienta o por comandos en la misma o en una consola, terminal o CMD.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17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10: Recopilación de información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No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Si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Netsparker no es necesario recopilar esta información ya que es muy sencillo realizar un análisis, a diferencia con Nmap que sí existen para la correcta interpretación de los resultados.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17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Criterio 11: Precio/año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1.950$ - 5.950$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Gratuita</a:t>
                      </a: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Aunque Netsparker sea de pago, esta herramienta ofrece un periodo de prueba gratuito para conocer la eficacia de la misma, a diferencia de Nmap que es gratuita de por vida. </a:t>
                      </a:r>
                      <a:endParaRPr lang="es-ES" sz="1400" dirty="0"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 marL="60782" marR="607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1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95523" y="2532183"/>
            <a:ext cx="8803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Conclusión</a:t>
            </a:r>
            <a:endParaRPr lang="es-ES_tradnl" sz="96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09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9009" y="330559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7.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Conclusión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79009" y="1151746"/>
            <a:ext cx="12318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A partir de la información obtenida anteriormente podemos sacar diversas </a:t>
            </a:r>
            <a:endParaRPr lang="es-ES_tradnl" dirty="0" smtClean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conclusiones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:</a:t>
            </a:r>
            <a:endParaRPr lang="es-ES_tradnl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79009" y="2157599"/>
            <a:ext cx="1090480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rgbClr val="FFFF0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Nmap:</a:t>
            </a:r>
          </a:p>
          <a:p>
            <a:endParaRPr lang="es-ES_tradnl" dirty="0" smtClean="0">
              <a:solidFill>
                <a:srgbClr val="FFFF00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-Elegir 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tipo de escaneo </a:t>
            </a:r>
            <a:endParaRPr lang="es-ES_tradnl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-Se 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centra en temas relacionados con los 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puertos: 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como por ejemplo </a:t>
            </a:r>
            <a:r>
              <a:rPr lang="es-ES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muestra IPS que va pasando la trama si queremos hacer un ping en su web, huella que dejamos, servicios y protocolos usados y sus certificaciones de respaldo… </a:t>
            </a:r>
          </a:p>
          <a:p>
            <a:r>
              <a:rPr lang="es-ES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-No muestra </a:t>
            </a:r>
            <a:r>
              <a:rPr lang="es-ES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una clasificación de errores ni recomendaciones, </a:t>
            </a:r>
            <a:r>
              <a:rPr lang="es-ES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a interpretar.</a:t>
            </a:r>
          </a:p>
          <a:p>
            <a:endParaRPr lang="es-ES_tradnl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endParaRPr lang="es-ES_tradnl" dirty="0" smtClean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_tradnl" b="1" dirty="0" smtClean="0">
                <a:solidFill>
                  <a:srgbClr val="FFFF0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Netsparker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:</a:t>
            </a:r>
          </a:p>
          <a:p>
            <a:endParaRPr lang="es-ES_tradnl" dirty="0" smtClean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-F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acilidad 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 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uso, herramienta 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intuitiva </a:t>
            </a:r>
            <a:endParaRPr lang="es-ES_tradnl" dirty="0" smtClean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-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Permite 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realizar una rápida 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implementación. </a:t>
            </a:r>
            <a:r>
              <a:rPr lang="es-ES_tradnl" dirty="0" smtClean="0">
                <a:solidFill>
                  <a:srgbClr val="FFFF0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Nmap 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nos 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ha llevado más horas y hemos tenido que consultar tutoriales y 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guías.</a:t>
            </a:r>
          </a:p>
          <a:p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-Tarda 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más 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que </a:t>
            </a:r>
            <a:r>
              <a:rPr lang="es-ES_tradnl" dirty="0">
                <a:solidFill>
                  <a:srgbClr val="FFFF0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Nmap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en realizar el escaneo para mostrarnos el análisis.</a:t>
            </a:r>
          </a:p>
          <a:p>
            <a:endParaRPr lang="es-ES" sz="1600" dirty="0" smtClean="0">
              <a:solidFill>
                <a:srgbClr val="FFFF00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endParaRPr lang="es-ES_tradnl" sz="16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_tradnl" sz="16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 </a:t>
            </a:r>
          </a:p>
          <a:p>
            <a:r>
              <a:rPr lang="es-ES" dirty="0">
                <a:solidFill>
                  <a:schemeClr val="bg1"/>
                </a:solidFill>
              </a:rPr>
              <a:t> </a:t>
            </a:r>
            <a:endParaRPr lang="es-ES_tradnl" dirty="0">
              <a:solidFill>
                <a:schemeClr val="bg1"/>
              </a:solidFill>
            </a:endParaRPr>
          </a:p>
          <a:p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666" y="1563750"/>
            <a:ext cx="1403571" cy="1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91995" y="3519302"/>
            <a:ext cx="110150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Netsparker</a:t>
            </a:r>
            <a:r>
              <a:rPr lang="es-ES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sería </a:t>
            </a:r>
            <a:r>
              <a:rPr lang="es-ES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mejor, más completa, pero su gran pega es que es una herramienta de pago (ofreciendo una prueba gratuita) a diferencia de</a:t>
            </a:r>
            <a:r>
              <a:rPr lang="es-ES" dirty="0">
                <a:solidFill>
                  <a:srgbClr val="FFFF0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Nmap</a:t>
            </a:r>
            <a:r>
              <a:rPr lang="es-ES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.</a:t>
            </a:r>
            <a:endParaRPr lang="es-ES_tradnl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endParaRPr lang="es-ES_tradnl" dirty="0" smtClean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endParaRPr lang="es-ES_tradnl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Podr</a:t>
            </a:r>
            <a:r>
              <a:rPr lang="es-ES" dirty="0" err="1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íamos</a:t>
            </a:r>
            <a:r>
              <a:rPr lang="es-ES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emplearlas como </a:t>
            </a:r>
            <a:r>
              <a:rPr lang="es-ES_tradnl" dirty="0">
                <a:solidFill>
                  <a:srgbClr val="FFFF0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herramientas  complementarias 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para </a:t>
            </a:r>
            <a:r>
              <a:rPr lang="es-ES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realizar un análisis de una plataforma web lo más completo posible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.</a:t>
            </a:r>
            <a:endParaRPr lang="es-ES_tradnl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91995" y="330559"/>
            <a:ext cx="1264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7.  </a:t>
            </a:r>
            <a:r>
              <a:rPr lang="es-ES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Conclusión</a:t>
            </a:r>
            <a:endParaRPr lang="es-ES_tradnl" sz="2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91995" y="1278600"/>
            <a:ext cx="107890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FFFF00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Netsparker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:</a:t>
            </a:r>
          </a:p>
          <a:p>
            <a:endParaRPr lang="es-ES_tradnl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-Realiza 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un gran análisis de la 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web</a:t>
            </a:r>
            <a:r>
              <a:rPr lang="es-ES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; analiza </a:t>
            </a:r>
            <a:r>
              <a:rPr lang="es-ES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errores de interfaz, bases de datos, funcionalidades de usuarios y seguridad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 muy detallado. </a:t>
            </a:r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A</a:t>
            </a:r>
          </a:p>
          <a:p>
            <a:r>
              <a:rPr lang="es-ES_tradnl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-Realiza una </a:t>
            </a:r>
            <a:r>
              <a:rPr lang="es-ES_tradnl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clasificación de errores y nos aporta recomendaciones para su posible solución.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33" y="5516800"/>
            <a:ext cx="1066214" cy="10662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08" y="5516800"/>
            <a:ext cx="1066214" cy="10662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72" y="5516800"/>
            <a:ext cx="1066214" cy="10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79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561086" y="2553255"/>
            <a:ext cx="12643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FIN</a:t>
            </a:r>
            <a:endParaRPr lang="es-ES_tradnl" sz="96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49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709444" y="530176"/>
            <a:ext cx="10209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1.  Requisitos funcionales del prototipo a implementar</a:t>
            </a:r>
          </a:p>
          <a:p>
            <a:endParaRPr lang="es-ES_tradnl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71506"/>
              </p:ext>
            </p:extLst>
          </p:nvPr>
        </p:nvGraphicFramePr>
        <p:xfrm>
          <a:off x="804040" y="1420644"/>
          <a:ext cx="10578662" cy="5029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29712"/>
                <a:gridCol w="9348950"/>
              </a:tblGrid>
              <a:tr h="419100">
                <a:tc>
                  <a:txBody>
                    <a:bodyPr/>
                    <a:lstStyle/>
                    <a:p>
                      <a:r>
                        <a:rPr lang="es-ES_tradnl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REQ.</a:t>
                      </a:r>
                      <a:endParaRPr lang="es-ES_tradnl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DESCRIPCIÓN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RF01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Registro de usuarios mediante correo  electrónico y contraseña.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RF02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Confirmación de contraseña.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RF03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Uso de un Captcha.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RF04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Acceso al sistema mediante un usuario registrado.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RF05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Acceso mediante distintas plataformas como Facebook.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RF06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Cierre de sesión.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RF07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Acceso al perfil personal.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RF08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Modificación del perfil personal.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RF09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Visualización de ofertas solo a usuarios registrados.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RF10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Filtro de búsqueda de ofertas.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RF11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Acceso a un apartado de ayuda.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953" y="258971"/>
            <a:ext cx="946806" cy="9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836871"/>
              </p:ext>
            </p:extLst>
          </p:nvPr>
        </p:nvGraphicFramePr>
        <p:xfrm>
          <a:off x="537882" y="1420646"/>
          <a:ext cx="11098306" cy="50698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90117"/>
                <a:gridCol w="9808189"/>
              </a:tblGrid>
              <a:tr h="393863">
                <a:tc>
                  <a:txBody>
                    <a:bodyPr/>
                    <a:lstStyle/>
                    <a:p>
                      <a:r>
                        <a:rPr lang="es-ES_tradnl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REQ.</a:t>
                      </a:r>
                      <a:endParaRPr lang="es-ES_tradnl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DESCRIPCIÓN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398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RF12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Acceso a página de contacto.</a:t>
                      </a:r>
                      <a:endParaRPr lang="es-ES_tradnl" sz="18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19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RF13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Creación de ofertas de “miembro familia” y “miembro familia anfitriona”.</a:t>
                      </a:r>
                      <a:endParaRPr lang="es-ES_tradnl" sz="18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8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RF14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Chat de soporte.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8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RF15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Selección de idioma de la web</a:t>
                      </a:r>
                      <a:r>
                        <a:rPr lang="es-ES_tradnl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RF16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Problemas de cross-site Scripting.</a:t>
                      </a:r>
                      <a:endParaRPr lang="es-ES_tradnl" sz="18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RF17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Mal uso de los puertos asociados a protocolos como SSL y TSL, HTTPS.</a:t>
                      </a:r>
                      <a:endParaRPr lang="es-ES_tradnl" sz="18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RF18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Problemas de CRLF.</a:t>
                      </a:r>
                      <a:endParaRPr lang="es-ES_tradnl" sz="18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RF19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Errores de diseño y desarrollo.</a:t>
                      </a:r>
                      <a:endParaRPr lang="es-ES_tradnl" sz="18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RF20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Facilidad de inclusión de archivos remotos.</a:t>
                      </a:r>
                      <a:endParaRPr lang="es-ES_tradnl" sz="18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RF21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Recursos ocultos.</a:t>
                      </a:r>
                      <a:endParaRPr lang="es-ES_tradnl" sz="18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2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RF22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Vulnerabilidad de Google Sitemap.</a:t>
                      </a:r>
                      <a:endParaRPr lang="es-ES_tradnl" sz="18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237" y="258971"/>
            <a:ext cx="946806" cy="94680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37882" y="574548"/>
            <a:ext cx="10209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1.  Requisitos funcionales del prototipo a implementar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009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09444" y="583963"/>
            <a:ext cx="10209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1.  Otros requisitos del prototipo a implementar</a:t>
            </a:r>
          </a:p>
          <a:p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01" y="278469"/>
            <a:ext cx="946806" cy="946806"/>
          </a:xfrm>
          <a:prstGeom prst="rect">
            <a:avLst/>
          </a:prstGeom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50148"/>
              </p:ext>
            </p:extLst>
          </p:nvPr>
        </p:nvGraphicFramePr>
        <p:xfrm>
          <a:off x="848659" y="1649507"/>
          <a:ext cx="10393082" cy="451821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480936"/>
                <a:gridCol w="8912146"/>
              </a:tblGrid>
              <a:tr h="6550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REQ.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DESCRIPCIÓN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772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RF01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Las interfaces gráficas son legibles por personas que tengan una agudeza visual limitada.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2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RF02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Un usuario del sistema es capaz de aprender a crear y buscar ofertas en menos de 5 minutos</a:t>
                      </a:r>
                      <a:r>
                        <a:rPr lang="es-ES_tradnl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2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RF03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El sistema debe funcionar en los navegadores más usados como Google Chrome o Mozilla Firefox.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2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RF04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El sistema debe poder ser usado desde distintos sistemas operativos como Windows o iOS.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26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RF05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Se deberá desarrollar usando lenguajes de programación estandarizados como C#... además de usar CSS, Javascript …</a:t>
                      </a:r>
                      <a:endParaRPr lang="es-ES_tradnl" sz="1800" dirty="0" smtClean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26453" y="375432"/>
            <a:ext cx="1196554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Criterios  de comparación</a:t>
            </a:r>
            <a:endParaRPr lang="es-ES" sz="96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  <a:p>
            <a:r>
              <a:rPr lang="es-ES" sz="96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en  la </a:t>
            </a:r>
            <a:r>
              <a:rPr lang="es-ES_tradnl" sz="96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implementación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00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86729" y="455594"/>
            <a:ext cx="9225602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s-ES" sz="2400" b="1" kern="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2. </a:t>
            </a:r>
            <a:r>
              <a:rPr lang="es-ES" sz="2400" b="1" kern="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Criterios de comparación en la implementación</a:t>
            </a:r>
            <a:endParaRPr lang="es-ES_tradnl" sz="2400" b="1" kern="0" dirty="0">
              <a:solidFill>
                <a:schemeClr val="bg1"/>
              </a:solidFill>
              <a:effectLst/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68244"/>
              </p:ext>
            </p:extLst>
          </p:nvPr>
        </p:nvGraphicFramePr>
        <p:xfrm>
          <a:off x="638025" y="1201268"/>
          <a:ext cx="10926447" cy="538073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378162"/>
                <a:gridCol w="5271247"/>
                <a:gridCol w="2277038"/>
              </a:tblGrid>
              <a:tr h="689763">
                <a:tc>
                  <a:txBody>
                    <a:bodyPr/>
                    <a:lstStyle/>
                    <a:p>
                      <a:r>
                        <a:rPr lang="es-ES_tradnl" sz="1800" b="1" kern="1200" dirty="0" smtClean="0">
                          <a:solidFill>
                            <a:schemeClr val="bg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NOMBRE DEL CRITERIO</a:t>
                      </a:r>
                      <a:endParaRPr lang="es-ES_tradnl" dirty="0">
                        <a:solidFill>
                          <a:schemeClr val="bg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800" b="1" kern="1200" dirty="0" smtClean="0">
                          <a:solidFill>
                            <a:schemeClr val="bg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DESCRIPCI</a:t>
                      </a:r>
                      <a:r>
                        <a:rPr lang="es-ES" sz="1800" b="1" kern="1200" dirty="0" smtClean="0">
                          <a:solidFill>
                            <a:schemeClr val="bg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ÓN</a:t>
                      </a:r>
                      <a:endParaRPr lang="es-ES_tradnl" dirty="0">
                        <a:solidFill>
                          <a:schemeClr val="bg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800" b="1" kern="1200" dirty="0" smtClean="0">
                          <a:solidFill>
                            <a:schemeClr val="bg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TIPO DE VALOR</a:t>
                      </a:r>
                      <a:endParaRPr lang="es-ES_tradnl" dirty="0">
                        <a:solidFill>
                          <a:schemeClr val="bg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689763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solidFill>
                            <a:schemeClr val="tx1"/>
                          </a:solidFill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1. </a:t>
                      </a:r>
                      <a:r>
                        <a:rPr lang="es-ES_tradnl" sz="1400" kern="1200" dirty="0" smtClean="0">
                          <a:solidFill>
                            <a:schemeClr val="tx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Tiempo de ejecución</a:t>
                      </a:r>
                      <a:r>
                        <a:rPr lang="es-ES_tradnl" sz="1400" dirty="0" smtClean="0">
                          <a:solidFill>
                            <a:schemeClr val="tx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solidFill>
                          <a:schemeClr val="tx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Tiempo invertido en realizar el escaneo de un sitio web.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Num</a:t>
                      </a:r>
                      <a:r>
                        <a:rPr lang="es-ES" sz="14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érico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763">
                <a:tc>
                  <a:txBody>
                    <a:bodyPr/>
                    <a:lstStyle/>
                    <a:p>
                      <a:r>
                        <a:rPr lang="es-ES_tradnl" sz="1400" b="1" kern="1200" dirty="0" smtClean="0">
                          <a:solidFill>
                            <a:schemeClr val="tx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2.</a:t>
                      </a:r>
                      <a:r>
                        <a:rPr lang="es-ES_tradnl" sz="1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r>
                        <a:rPr lang="es-ES_tradnl" sz="1400" b="1" kern="1200" dirty="0" smtClean="0">
                          <a:solidFill>
                            <a:schemeClr val="tx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Tipos de escaneo</a:t>
                      </a:r>
                      <a:r>
                        <a:rPr lang="es-ES_tradnl" sz="1400" dirty="0" smtClean="0">
                          <a:solidFill>
                            <a:schemeClr val="tx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solidFill>
                          <a:schemeClr val="tx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Posibles escaneos de los que dispone la herramienta para realizar.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Texto libre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763"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tx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3. Grado de detalle</a:t>
                      </a:r>
                      <a:r>
                        <a:rPr lang="es-ES_tradnl" sz="1400" dirty="0" smtClean="0">
                          <a:solidFill>
                            <a:schemeClr val="tx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solidFill>
                          <a:schemeClr val="tx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Es el grado de detalle que tiene el informe proporcionado al final del análisis.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Texto libre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924"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4. Clasificación de errores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Es la capacidad para clasificar los errores encontrados según su gravedad.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Boolenao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763"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5. Recomendaciones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Trata de ver si la herramienta proporciona recomendaciones para solucionar los errores encontrados o mejorar la seguridad del sitio web.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Boolenao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924"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6. Profundidad del análisis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Trata de ver si el análisis ha sido superficial centrándose en aspectos generales o si ha profundizado llegando a detectar errores muy específicos.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Texto libre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12" y="98474"/>
            <a:ext cx="1357130" cy="10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829064"/>
              </p:ext>
            </p:extLst>
          </p:nvPr>
        </p:nvGraphicFramePr>
        <p:xfrm>
          <a:off x="638025" y="1398491"/>
          <a:ext cx="10926447" cy="478715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378162"/>
                <a:gridCol w="5271247"/>
                <a:gridCol w="2277038"/>
              </a:tblGrid>
              <a:tr h="782003">
                <a:tc>
                  <a:txBody>
                    <a:bodyPr/>
                    <a:lstStyle/>
                    <a:p>
                      <a:r>
                        <a:rPr lang="es-ES_tradnl" sz="1800" b="1" kern="1200" dirty="0" smtClean="0">
                          <a:solidFill>
                            <a:schemeClr val="bg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NOMBRE DEL CRITERIO</a:t>
                      </a:r>
                      <a:endParaRPr lang="es-ES_tradnl" dirty="0">
                        <a:solidFill>
                          <a:schemeClr val="bg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800" b="1" kern="1200" dirty="0" smtClean="0">
                          <a:solidFill>
                            <a:schemeClr val="bg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DESCRIPCI</a:t>
                      </a:r>
                      <a:r>
                        <a:rPr lang="es-ES" sz="1800" b="1" kern="1200" dirty="0" smtClean="0">
                          <a:solidFill>
                            <a:schemeClr val="bg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ÓN</a:t>
                      </a:r>
                      <a:endParaRPr lang="es-ES_tradnl" dirty="0">
                        <a:solidFill>
                          <a:schemeClr val="bg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800" b="1" kern="1200" dirty="0" smtClean="0">
                          <a:solidFill>
                            <a:schemeClr val="bg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TIPO DE VALOR</a:t>
                      </a:r>
                      <a:endParaRPr lang="es-ES_tradnl" dirty="0">
                        <a:solidFill>
                          <a:schemeClr val="bg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829344">
                <a:tc>
                  <a:txBody>
                    <a:bodyPr/>
                    <a:lstStyle/>
                    <a:p>
                      <a:r>
                        <a:rPr lang="es-ES_tradnl" sz="1400" b="1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7. Horas empleadas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solidFill>
                          <a:schemeClr val="tx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Cantidad de horas empleadas para llevar a cabo desde la instalación de la herramienta hasta el análisis de una plataforma web.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kern="1200" dirty="0" smtClean="0">
                        <a:solidFill>
                          <a:schemeClr val="dk1"/>
                        </a:solidFill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Num</a:t>
                      </a:r>
                      <a:r>
                        <a:rPr lang="es-ES" sz="1400" dirty="0" smtClean="0"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érico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003">
                <a:tc>
                  <a:txBody>
                    <a:bodyPr/>
                    <a:lstStyle/>
                    <a:p>
                      <a:r>
                        <a:rPr lang="es-ES_tradnl" sz="1400" b="1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8. Facilidad de uso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solidFill>
                          <a:schemeClr val="tx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Complejidad para llevar a cabo el uso de las herramientas y realización del análisis.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Boolenao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003">
                <a:tc>
                  <a:txBody>
                    <a:bodyPr/>
                    <a:lstStyle/>
                    <a:p>
                      <a:r>
                        <a:rPr lang="es-ES_tradnl" sz="1400" b="1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9. Preparación para la implementación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solidFill>
                          <a:schemeClr val="tx1"/>
                        </a:solidFill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Necesidades que tenemos para llevar a cabo el escaneo como por ejemplo escribir código.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kern="1200" dirty="0" smtClean="0">
                        <a:solidFill>
                          <a:schemeClr val="dk1"/>
                        </a:solidFill>
                        <a:effectLst/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Texto libre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9802">
                <a:tc>
                  <a:txBody>
                    <a:bodyPr/>
                    <a:lstStyle/>
                    <a:p>
                      <a:r>
                        <a:rPr lang="es-ES_tradnl" sz="1400" b="1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10.</a:t>
                      </a:r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r>
                        <a:rPr lang="es-ES_tradnl" sz="1400" b="1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Recopilación de información</a:t>
                      </a:r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Información recopilada sobre la herramienta para realizar el escaneo con éxito.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Boolenao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003">
                <a:tc>
                  <a:txBody>
                    <a:bodyPr/>
                    <a:lstStyle/>
                    <a:p>
                      <a:r>
                        <a:rPr lang="es-ES_tradnl" sz="1400" b="1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11.</a:t>
                      </a:r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r>
                        <a:rPr lang="es-ES_tradnl" sz="1400" b="1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Precio</a:t>
                      </a:r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Cuánto cuesta la implementación</a:t>
                      </a:r>
                      <a:r>
                        <a:rPr lang="es-ES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y uso de la </a:t>
                      </a:r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herramienta.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kern="1200" dirty="0" smtClean="0">
                          <a:solidFill>
                            <a:schemeClr val="dk1"/>
                          </a:solidFill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Texto libre</a:t>
                      </a:r>
                      <a:r>
                        <a:rPr lang="es-ES_tradnl" sz="1400" dirty="0" smtClean="0">
                          <a:effectLst/>
                          <a:latin typeface="Hiragino Kaku Gothic Std W8" charset="-128"/>
                          <a:ea typeface="Hiragino Kaku Gothic Std W8" charset="-128"/>
                          <a:cs typeface="Hiragino Kaku Gothic Std W8" charset="-128"/>
                        </a:rPr>
                        <a:t>  </a:t>
                      </a:r>
                      <a:endParaRPr lang="es-ES_tradnl" sz="1400" dirty="0">
                        <a:latin typeface="Hiragino Kaku Gothic Std W8" charset="-128"/>
                        <a:ea typeface="Hiragino Kaku Gothic Std W8" charset="-128"/>
                        <a:cs typeface="Hiragino Kaku Gothic Std W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ángulo 3"/>
          <p:cNvSpPr/>
          <p:nvPr/>
        </p:nvSpPr>
        <p:spPr>
          <a:xfrm>
            <a:off x="638025" y="455594"/>
            <a:ext cx="9123010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s-ES" sz="2400" b="1" kern="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2. </a:t>
            </a:r>
            <a:r>
              <a:rPr lang="es-ES" sz="2400" b="1" kern="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Criterios de comparación en la implementación</a:t>
            </a:r>
            <a:endParaRPr lang="es-ES_tradnl" sz="2400" b="1" kern="0" dirty="0">
              <a:solidFill>
                <a:schemeClr val="bg1"/>
              </a:solidFill>
              <a:effectLst/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12" y="154744"/>
            <a:ext cx="1493121" cy="11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7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1752</Words>
  <Application>Microsoft Macintosh PowerPoint</Application>
  <PresentationFormat>Panorámica</PresentationFormat>
  <Paragraphs>291</Paragraphs>
  <Slides>36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Gill Sans Ultra Bold</vt:lpstr>
      <vt:lpstr>Hiragino Kaku Gothic Std W8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4.1 Descarga e Instalación</vt:lpstr>
      <vt:lpstr>4.2 Diseño</vt:lpstr>
      <vt:lpstr>4.2 Diseño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4.1 Descarga e Instalación</vt:lpstr>
      <vt:lpstr>4.2 Diseño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Olmeda Fernández Ana</dc:creator>
  <cp:lastModifiedBy>Olmeda Fernández Ana</cp:lastModifiedBy>
  <cp:revision>41</cp:revision>
  <dcterms:created xsi:type="dcterms:W3CDTF">2017-05-06T17:38:28Z</dcterms:created>
  <dcterms:modified xsi:type="dcterms:W3CDTF">2017-05-07T15:03:36Z</dcterms:modified>
</cp:coreProperties>
</file>